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729" r:id="rId3"/>
    <p:sldId id="73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719"/>
    <a:srgbClr val="545A06"/>
    <a:srgbClr val="FF9900"/>
    <a:srgbClr val="FDDC51"/>
    <a:srgbClr val="5A3206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6261" autoAdjust="0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A77CEF-7DC1-4861-8A83-42CA48BBE314}" type="datetimeFigureOut">
              <a:rPr lang="en-US"/>
              <a:pPr>
                <a:defRPr/>
              </a:pPr>
              <a:t>11/14/2015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1CDDBE-3DD0-4EE5-BED8-AF744BA10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E2749B12-5B83-4EC7-A27D-B97975914866}" type="datetimeFigureOut">
              <a:rPr lang="en-ZA"/>
              <a:pPr>
                <a:defRPr/>
              </a:pPr>
              <a:t>2015/11/14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99B48ECF-A18A-40DD-B23E-4F9570ADA9D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9229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268D-B054-4C47-B2D5-41A0C550648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545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FF172-3C66-4C20-9ABB-655C9B5784B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502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7E66A-D579-4409-BE39-2D3C29578CF2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306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81F07-BDD9-407A-A5A0-8BFA19F4729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3104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7502-64F4-4348-AE3D-9EAC943887F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000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764B-7BAD-41BC-93CD-4B2AA1D2416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462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2AF4F-2F00-4572-BDB7-B8FCF217BB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337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283C-5F8E-4952-8C83-06D9AB7A1C5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8235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AF16-41F0-4F95-9827-8BB1CA46E4B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783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D2CB5-E395-4A0E-BE2F-6B17A63C0ED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678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0AF9-26DB-4E5B-ABB0-45994867AF72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517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Z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Z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2011/10/25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77ACA5-E194-415E-AB8A-BD4DC848123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41325" y="1641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3810000" y="4495800"/>
            <a:ext cx="4800600" cy="1752600"/>
          </a:xfrm>
        </p:spPr>
        <p:txBody>
          <a:bodyPr/>
          <a:lstStyle/>
          <a:p>
            <a:pPr algn="r" eaLnBrk="1" hangingPunct="1"/>
            <a:r>
              <a:rPr lang="en-US" altLang="en-US" sz="2000" b="1" i="1" dirty="0" smtClean="0">
                <a:solidFill>
                  <a:srgbClr val="002060"/>
                </a:solidFill>
              </a:rPr>
              <a:t>Eugene Poolman</a:t>
            </a:r>
            <a:endParaRPr lang="en-US" altLang="en-US" sz="2000" dirty="0" smtClean="0">
              <a:solidFill>
                <a:srgbClr val="002060"/>
              </a:solidFill>
            </a:endParaRPr>
          </a:p>
          <a:p>
            <a:pPr algn="r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Chief Forecaster: Disaster Risk Reduction</a:t>
            </a:r>
          </a:p>
          <a:p>
            <a:pPr algn="r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South African Weather Service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381000"/>
            <a:ext cx="88392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Systematic Forecasting of </a:t>
            </a:r>
            <a:b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Weather Hazards</a:t>
            </a:r>
            <a:b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ZA" smtClean="0"/>
              <a:t>FCAST-PRES-20150324-002.1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Question….</a:t>
            </a:r>
            <a:endParaRPr lang="en-ZA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rgbClr val="002060"/>
                </a:solidFill>
              </a:rPr>
              <a:t>You have numerous products on the RSMC Pretoria page and elsewhere: different types NWP, EPS, EFI, Nowcasting, observations, satellite …    etc.</a:t>
            </a:r>
          </a:p>
          <a:p>
            <a:r>
              <a:rPr lang="en-ZA" sz="2400" dirty="0" smtClean="0">
                <a:solidFill>
                  <a:srgbClr val="002060"/>
                </a:solidFill>
              </a:rPr>
              <a:t>How do you approach your daily task of monitoring and forecasting severe weather?</a:t>
            </a:r>
          </a:p>
          <a:p>
            <a:r>
              <a:rPr lang="en-ZA" sz="2400" dirty="0" smtClean="0">
                <a:solidFill>
                  <a:srgbClr val="002060"/>
                </a:solidFill>
              </a:rPr>
              <a:t>What is you best practices, your approach to </a:t>
            </a:r>
            <a:r>
              <a:rPr lang="en-ZA" sz="2400" dirty="0">
                <a:solidFill>
                  <a:srgbClr val="002060"/>
                </a:solidFill>
              </a:rPr>
              <a:t>make best use of all the different </a:t>
            </a:r>
            <a:r>
              <a:rPr lang="en-ZA" sz="2400" dirty="0" smtClean="0">
                <a:solidFill>
                  <a:srgbClr val="002060"/>
                </a:solidFill>
              </a:rPr>
              <a:t>products on RSMC Pretoria webpage to be on top of the weather situation?</a:t>
            </a:r>
          </a:p>
          <a:p>
            <a:r>
              <a:rPr lang="en-ZA" sz="2400" dirty="0" smtClean="0">
                <a:solidFill>
                  <a:srgbClr val="002060"/>
                </a:solidFill>
              </a:rPr>
              <a:t>How should we use the products available?</a:t>
            </a:r>
          </a:p>
          <a:p>
            <a:r>
              <a:rPr lang="en-ZA" sz="2400" dirty="0" smtClean="0">
                <a:solidFill>
                  <a:srgbClr val="002060"/>
                </a:solidFill>
              </a:rPr>
              <a:t>What can we learn from each other?</a:t>
            </a:r>
            <a:endParaRPr lang="en-ZA" sz="2400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ZA" smtClean="0"/>
              <a:t>FCAST-PRES-20150324-002.1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077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0" y="1676399"/>
            <a:ext cx="2819400" cy="51657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ounded Rectangle 25"/>
          <p:cNvSpPr/>
          <p:nvPr/>
        </p:nvSpPr>
        <p:spPr>
          <a:xfrm>
            <a:off x="4461680" y="5190935"/>
            <a:ext cx="4738048" cy="13622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ounded Rectangle 5"/>
          <p:cNvSpPr/>
          <p:nvPr/>
        </p:nvSpPr>
        <p:spPr>
          <a:xfrm>
            <a:off x="7349319" y="3015992"/>
            <a:ext cx="1752600" cy="7119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002060"/>
                </a:solidFill>
              </a:rPr>
              <a:t>4</a:t>
            </a:r>
            <a:r>
              <a:rPr lang="en-ZA" b="1" dirty="0" smtClean="0">
                <a:solidFill>
                  <a:srgbClr val="002060"/>
                </a:solidFill>
              </a:rPr>
              <a:t>. Validate</a:t>
            </a:r>
            <a:r>
              <a:rPr lang="en-ZA" dirty="0" smtClean="0">
                <a:solidFill>
                  <a:srgbClr val="002060"/>
                </a:solidFill>
              </a:rPr>
              <a:t> &amp; monitor floods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57565"/>
            <a:ext cx="8229600" cy="645426"/>
          </a:xfrm>
        </p:spPr>
        <p:txBody>
          <a:bodyPr/>
          <a:lstStyle/>
          <a:p>
            <a:r>
              <a:rPr lang="en-ZA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Systematic Forecasting Process</a:t>
            </a:r>
            <a:endParaRPr lang="en-ZA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FCAST-PRES-20150324-002.1</a:t>
            </a:r>
            <a:endParaRPr lang="en-ZA" dirty="0"/>
          </a:p>
        </p:txBody>
      </p:sp>
      <p:sp>
        <p:nvSpPr>
          <p:cNvPr id="3" name="Rounded Rectangle 2"/>
          <p:cNvSpPr/>
          <p:nvPr/>
        </p:nvSpPr>
        <p:spPr>
          <a:xfrm>
            <a:off x="76199" y="1828800"/>
            <a:ext cx="2595350" cy="1676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Monitor Precursors </a:t>
            </a:r>
          </a:p>
          <a:p>
            <a:pPr algn="ctr"/>
            <a:r>
              <a:rPr lang="en-ZA" dirty="0" smtClean="0">
                <a:solidFill>
                  <a:srgbClr val="002060"/>
                </a:solidFill>
              </a:rPr>
              <a:t>Continuous overview:</a:t>
            </a:r>
          </a:p>
          <a:p>
            <a:pPr algn="ctr"/>
            <a:r>
              <a:rPr lang="en-ZA" dirty="0" smtClean="0">
                <a:solidFill>
                  <a:srgbClr val="002060"/>
                </a:solidFill>
              </a:rPr>
              <a:t>Identify any potential severe weather hazard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003574" y="2233520"/>
            <a:ext cx="1835625" cy="838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3.</a:t>
            </a:r>
            <a:r>
              <a:rPr lang="en-ZA" dirty="0" smtClean="0">
                <a:solidFill>
                  <a:srgbClr val="002060"/>
                </a:solidFill>
              </a:rPr>
              <a:t> </a:t>
            </a:r>
            <a:r>
              <a:rPr lang="en-ZA" b="1" dirty="0" smtClean="0">
                <a:solidFill>
                  <a:srgbClr val="002060"/>
                </a:solidFill>
              </a:rPr>
              <a:t>Issue alerts </a:t>
            </a:r>
            <a:r>
              <a:rPr lang="en-ZA" dirty="0" smtClean="0">
                <a:solidFill>
                  <a:srgbClr val="002060"/>
                </a:solidFill>
              </a:rPr>
              <a:t>for Flooding, etc.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200" y="3554174"/>
            <a:ext cx="1981200" cy="31554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  <a:endParaRPr lang="en-Z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  <a:endParaRPr lang="en-Z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  <a:endParaRPr lang="en-Z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  <a:endParaRPr lang="en-Z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  <a:endParaRPr lang="en-Z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667000" y="2514600"/>
            <a:ext cx="1828800" cy="9906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bg1"/>
                </a:solidFill>
              </a:rPr>
              <a:t>Potential Heavy Rain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671549" y="5394066"/>
            <a:ext cx="1824251" cy="9906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bg1"/>
                </a:solidFill>
              </a:rPr>
              <a:t>Potential Strong wind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95800" y="2330191"/>
            <a:ext cx="18288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002060"/>
                </a:solidFill>
              </a:rPr>
              <a:t>1</a:t>
            </a:r>
            <a:r>
              <a:rPr lang="en-ZA" b="1" dirty="0" smtClean="0">
                <a:solidFill>
                  <a:srgbClr val="002060"/>
                </a:solidFill>
              </a:rPr>
              <a:t>.</a:t>
            </a:r>
            <a:r>
              <a:rPr lang="en-ZA" dirty="0" smtClean="0">
                <a:solidFill>
                  <a:srgbClr val="002060"/>
                </a:solidFill>
              </a:rPr>
              <a:t> </a:t>
            </a:r>
            <a:r>
              <a:rPr lang="en-ZA" b="1" dirty="0" smtClean="0">
                <a:solidFill>
                  <a:srgbClr val="002060"/>
                </a:solidFill>
              </a:rPr>
              <a:t>Analyse …</a:t>
            </a:r>
            <a:endParaRPr lang="en-ZA" b="1" dirty="0">
              <a:solidFill>
                <a:srgbClr val="00206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94981" y="5882351"/>
            <a:ext cx="1447800" cy="6453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4. Validate </a:t>
            </a:r>
            <a:r>
              <a:rPr lang="en-ZA" dirty="0" smtClean="0">
                <a:solidFill>
                  <a:srgbClr val="002060"/>
                </a:solidFill>
              </a:rPr>
              <a:t>&amp; Monitor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13812" y="5165466"/>
            <a:ext cx="1582003" cy="6607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3. Issue alerts </a:t>
            </a:r>
            <a:r>
              <a:rPr lang="en-ZA" dirty="0" smtClean="0">
                <a:solidFill>
                  <a:srgbClr val="002060"/>
                </a:solidFill>
              </a:rPr>
              <a:t>for Gales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6324600" y="2520691"/>
            <a:ext cx="681251" cy="266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453720" y="2253992"/>
            <a:ext cx="4690280" cy="1473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Curved Down Arrow 27"/>
          <p:cNvSpPr/>
          <p:nvPr/>
        </p:nvSpPr>
        <p:spPr>
          <a:xfrm rot="12282742">
            <a:off x="1605523" y="5788309"/>
            <a:ext cx="2968387" cy="8478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984259" y="5362506"/>
            <a:ext cx="1024719" cy="266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495800" y="5318197"/>
            <a:ext cx="18288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3. Analyse …</a:t>
            </a:r>
            <a:endParaRPr lang="en-ZA" b="1" dirty="0">
              <a:solidFill>
                <a:srgbClr val="00206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459975" y="3754107"/>
            <a:ext cx="4738048" cy="13622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ounded Rectangle 26"/>
          <p:cNvSpPr/>
          <p:nvPr/>
        </p:nvSpPr>
        <p:spPr>
          <a:xfrm>
            <a:off x="7534699" y="4434551"/>
            <a:ext cx="1533101" cy="6453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4. Validate </a:t>
            </a:r>
            <a:r>
              <a:rPr lang="en-ZA" dirty="0" smtClean="0">
                <a:solidFill>
                  <a:srgbClr val="002060"/>
                </a:solidFill>
              </a:rPr>
              <a:t>&amp; Monitor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38831" y="3717666"/>
            <a:ext cx="1582003" cy="6607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3. Issue alerts </a:t>
            </a:r>
            <a:r>
              <a:rPr lang="en-ZA" dirty="0" smtClean="0">
                <a:solidFill>
                  <a:srgbClr val="002060"/>
                </a:solidFill>
              </a:rPr>
              <a:t>for Severe T/S</a:t>
            </a:r>
            <a:endParaRPr lang="en-ZA" dirty="0">
              <a:solidFill>
                <a:srgbClr val="002060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6009278" y="3914706"/>
            <a:ext cx="1024719" cy="266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520819" y="3870397"/>
            <a:ext cx="18288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rgbClr val="002060"/>
                </a:solidFill>
              </a:rPr>
              <a:t>2. Analyse …</a:t>
            </a:r>
            <a:endParaRPr lang="en-ZA" b="1" dirty="0">
              <a:solidFill>
                <a:srgbClr val="00206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2660175" y="3946266"/>
            <a:ext cx="1824251" cy="9906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bg1"/>
                </a:solidFill>
              </a:rPr>
              <a:t>Potential Severe T/S</a:t>
            </a:r>
            <a:endParaRPr lang="en-ZA" sz="1400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16200000">
            <a:off x="1295400" y="152399"/>
            <a:ext cx="304800" cy="2743201"/>
          </a:xfrm>
          <a:prstGeom prst="rightBrace">
            <a:avLst>
              <a:gd name="adj1" fmla="val 8333"/>
              <a:gd name="adj2" fmla="val 504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Right Brace 32"/>
          <p:cNvSpPr/>
          <p:nvPr/>
        </p:nvSpPr>
        <p:spPr>
          <a:xfrm rot="16200000">
            <a:off x="6608360" y="-817160"/>
            <a:ext cx="304799" cy="4682322"/>
          </a:xfrm>
          <a:prstGeom prst="rightBrace">
            <a:avLst>
              <a:gd name="adj1" fmla="val 8333"/>
              <a:gd name="adj2" fmla="val 504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TextBox 11"/>
          <p:cNvSpPr txBox="1"/>
          <p:nvPr/>
        </p:nvSpPr>
        <p:spPr>
          <a:xfrm>
            <a:off x="186884" y="1002267"/>
            <a:ext cx="2861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>
                <a:solidFill>
                  <a:srgbClr val="002060"/>
                </a:solidFill>
              </a:rPr>
              <a:t>Situational Awareness</a:t>
            </a:r>
            <a:endParaRPr lang="en-ZA" sz="20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1066800"/>
            <a:ext cx="3581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>
                <a:solidFill>
                  <a:srgbClr val="002060"/>
                </a:solidFill>
              </a:rPr>
              <a:t>Hazard Specific analysis</a:t>
            </a:r>
            <a:endParaRPr lang="en-ZA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11166</TotalTime>
  <Words>193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Systematic Forecasting of  Severe Weather Hazards </vt:lpstr>
      <vt:lpstr>The Question….</vt:lpstr>
      <vt:lpstr>Systematic Forecasting Process</vt:lpstr>
    </vt:vector>
  </TitlesOfParts>
  <Company>South African Weather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“TOO MUCH WATER, TOO LITTLE TIME”:   ENHANCING PREPAREDNESS AGAINST FLASH FLOOD DISASTERS IN  SOUTH AFRICA</dc:title>
  <dc:creator>Eugene Poolman</dc:creator>
  <cp:lastModifiedBy>Eugene Poolman</cp:lastModifiedBy>
  <cp:revision>380</cp:revision>
  <dcterms:created xsi:type="dcterms:W3CDTF">2010-08-31T13:59:38Z</dcterms:created>
  <dcterms:modified xsi:type="dcterms:W3CDTF">2015-11-14T06:58:18Z</dcterms:modified>
</cp:coreProperties>
</file>